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6"/>
  </p:notesMasterIdLst>
  <p:sldIdLst>
    <p:sldId id="584" r:id="rId2"/>
    <p:sldId id="530" r:id="rId3"/>
    <p:sldId id="590" r:id="rId4"/>
    <p:sldId id="611" r:id="rId5"/>
    <p:sldId id="622" r:id="rId6"/>
    <p:sldId id="623" r:id="rId7"/>
    <p:sldId id="627" r:id="rId8"/>
    <p:sldId id="624" r:id="rId9"/>
    <p:sldId id="625" r:id="rId10"/>
    <p:sldId id="626" r:id="rId11"/>
    <p:sldId id="616" r:id="rId12"/>
    <p:sldId id="618" r:id="rId13"/>
    <p:sldId id="628" r:id="rId14"/>
    <p:sldId id="609" r:id="rId1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пользователь Microsoft Office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4890" autoAdjust="0"/>
    <p:restoredTop sz="92866" autoAdjust="0"/>
  </p:normalViewPr>
  <p:slideViewPr>
    <p:cSldViewPr>
      <p:cViewPr>
        <p:scale>
          <a:sx n="66" d="100"/>
          <a:sy n="66" d="100"/>
        </p:scale>
        <p:origin x="-1051" y="-42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DAAEE-BF51-48CE-A7DD-F2FDAD4FC420}" type="datetimeFigureOut">
              <a:rPr lang="ru-RU" smtClean="0"/>
              <a:pPr/>
              <a:t>26.10.2022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DAC94-F2BD-4D65-B7EB-B592A69BC43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947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C6B2730F-73AE-4811-8EE1-35BCE88D6A5B}" type="datetime1">
              <a:rPr lang="ru-RU" smtClean="0"/>
              <a:pPr/>
              <a:t>26.10.2022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Прямоугольник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Прямоугольник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Прямоугольник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E82A9-7ECF-4377-8179-E1B065DF923B}" type="datetime1">
              <a:rPr lang="ru-RU" smtClean="0"/>
              <a:pPr/>
              <a:t>26.10.2022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0A398-2ACF-4B35-B2EC-B0D84337DCE3}" type="datetime1">
              <a:rPr lang="ru-RU" smtClean="0"/>
              <a:pPr/>
              <a:t>26.10.2022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Равнобедренный треугольник 7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C5A9A-C962-4418-A6ED-D25B39EECFC2}" type="datetime1">
              <a:rPr lang="ru-RU" smtClean="0"/>
              <a:pPr/>
              <a:t>26.10.2022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Объект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54B24CA5-2D6F-4360-9072-8E189BC470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0370" y="6338068"/>
            <a:ext cx="1440160" cy="3840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3BCE437B-FAC6-4525-9B10-EB0D041FD945}" type="datetime1">
              <a:rPr lang="ru-RU" smtClean="0"/>
              <a:pPr/>
              <a:t>26.10.2022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A832C-AAE8-49A2-8A67-6CC9EC0F9684}" type="datetime1">
              <a:rPr lang="ru-RU" smtClean="0"/>
              <a:pPr/>
              <a:t>26.10.2022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Объект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632199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1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8202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0A4AC-B21D-4306-B462-745ED0EA3A31}" type="datetime1">
              <a:rPr lang="ru-RU" smtClean="0"/>
              <a:pPr/>
              <a:t>26.10.2022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3" name="Объект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78BEF-C1CC-4B50-998C-D97B5C5122C2}" type="datetime1">
              <a:rPr lang="ru-RU" smtClean="0"/>
              <a:pPr/>
              <a:t>26.10.2022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D9998-A1E8-41E7-BB0F-97C553A7BC9F}" type="datetime1">
              <a:rPr lang="ru-RU" smtClean="0"/>
              <a:pPr/>
              <a:t>26.10.2022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ая соединительная линия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324600" y="1219201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9F955-60EF-447E-9AD0-C72BA3EB520A}" type="datetime1">
              <a:rPr lang="ru-RU" smtClean="0"/>
              <a:pPr/>
              <a:t>26.10.2022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Объект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ru-RU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4C5CF-31DE-4CA4-B756-94EB20ADFA57}" type="datetime1">
              <a:rPr lang="ru-RU" smtClean="0"/>
              <a:pPr/>
              <a:t>26.10.2022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/>
              <a:t>Образец текста</a:t>
            </a:r>
          </a:p>
          <a:p>
            <a:pPr lvl="1" eaLnBrk="1" latinLnBrk="0" hangingPunct="1"/>
            <a:r>
              <a:rPr kumimoji="0" lang="ru-RU"/>
              <a:t>Второй уровень</a:t>
            </a:r>
          </a:p>
          <a:p>
            <a:pPr lvl="2" eaLnBrk="1" latinLnBrk="0" hangingPunct="1"/>
            <a:r>
              <a:rPr kumimoji="0" lang="ru-RU"/>
              <a:t>Третий уровень</a:t>
            </a:r>
          </a:p>
          <a:p>
            <a:pPr lvl="3" eaLnBrk="1" latinLnBrk="0" hangingPunct="1"/>
            <a:r>
              <a:rPr kumimoji="0" lang="ru-RU"/>
              <a:t>Четвертый уровень</a:t>
            </a:r>
          </a:p>
          <a:p>
            <a:pPr lvl="4" eaLnBrk="1" latinLnBrk="0" hangingPunct="1"/>
            <a:r>
              <a:rPr kumimoji="0" lang="ru-RU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2132BF6-819F-46B6-9B9C-E112203438EB}" type="datetime1">
              <a:rPr lang="ru-RU" smtClean="0"/>
              <a:pPr/>
              <a:t>26.10.2022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8" name="Прямая соединительная линия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Прямая соединительная линия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Равнобедренный треугольник 9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275856" y="3861048"/>
            <a:ext cx="4968552" cy="982960"/>
          </a:xfrm>
        </p:spPr>
        <p:txBody>
          <a:bodyPr>
            <a:normAutofit/>
          </a:bodyPr>
          <a:lstStyle/>
          <a:p>
            <a:pPr algn="l"/>
            <a:r>
              <a:rPr lang="ru-RU" sz="2400" u="sng" dirty="0"/>
              <a:t>Исполнитель</a:t>
            </a:r>
            <a:r>
              <a:rPr lang="ru-RU" sz="2400" u="sng" dirty="0" smtClean="0"/>
              <a:t>:</a:t>
            </a:r>
            <a:r>
              <a:rPr lang="en-US" sz="2400" u="sng" dirty="0" smtClean="0"/>
              <a:t> </a:t>
            </a:r>
            <a:r>
              <a:rPr lang="ru-RU" sz="2400" u="sng" dirty="0" smtClean="0"/>
              <a:t>Парусов В.А.</a:t>
            </a:r>
            <a:r>
              <a:rPr lang="en-US" sz="2400" u="sng" dirty="0"/>
              <a:t/>
            </a:r>
            <a:br>
              <a:rPr lang="en-US" sz="2400" u="sng" dirty="0"/>
            </a:br>
            <a:r>
              <a:rPr lang="ru-RU" sz="2400" dirty="0"/>
              <a:t>Руководитель</a:t>
            </a:r>
            <a:r>
              <a:rPr lang="ru-RU" sz="2400" dirty="0" smtClean="0"/>
              <a:t>: Васильев А.А.</a:t>
            </a:r>
            <a:endParaRPr lang="ru-RU" sz="2400" dirty="0"/>
          </a:p>
        </p:txBody>
      </p:sp>
      <p:sp>
        <p:nvSpPr>
          <p:cNvPr id="4" name="Title 4"/>
          <p:cNvSpPr txBox="1">
            <a:spLocks/>
          </p:cNvSpPr>
          <p:nvPr/>
        </p:nvSpPr>
        <p:spPr bwMode="auto">
          <a:xfrm>
            <a:off x="395289" y="277814"/>
            <a:ext cx="8424863" cy="91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9pPr>
          </a:lstStyle>
          <a:p>
            <a:pPr algn="ctr" eaLnBrk="1" hangingPunct="1"/>
            <a:r>
              <a:rPr lang="en-US" sz="2400" dirty="0">
                <a:latin typeface="Bookman Old Style" pitchFamily="18" charset="0"/>
              </a:rPr>
              <a:t>Peter the Great</a:t>
            </a:r>
          </a:p>
          <a:p>
            <a:pPr algn="ctr" eaLnBrk="1" hangingPunct="1"/>
            <a:r>
              <a:rPr lang="en-US" sz="2400" dirty="0">
                <a:latin typeface="Bookman Old Style" pitchFamily="18" charset="0"/>
              </a:rPr>
              <a:t>Saint-Petersburg </a:t>
            </a:r>
            <a:r>
              <a:rPr lang="en-US" sz="2400" dirty="0" err="1">
                <a:latin typeface="Bookman Old Style" pitchFamily="18" charset="0"/>
              </a:rPr>
              <a:t>Рolytechnic</a:t>
            </a:r>
            <a:r>
              <a:rPr lang="en-US" sz="2400" dirty="0">
                <a:latin typeface="Bookman Old Style" pitchFamily="18" charset="0"/>
              </a:rPr>
              <a:t> University</a:t>
            </a:r>
            <a:endParaRPr lang="ru-RU" sz="2400" dirty="0">
              <a:latin typeface="Cambria" pitchFamily="18" charset="0"/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 bwMode="auto">
          <a:xfrm>
            <a:off x="1259632" y="1196976"/>
            <a:ext cx="6858000" cy="2448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9pPr>
          </a:lstStyle>
          <a:p>
            <a:pPr algn="ctr" eaLnBrk="1" hangingPunct="1">
              <a:lnSpc>
                <a:spcPct val="80000"/>
              </a:lnSpc>
            </a:pP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r>
              <a:rPr lang="en-US" sz="3600" b="1" dirty="0" smtClean="0"/>
              <a:t>Constant DIP GPU Driven Rendering Pipeline</a:t>
            </a:r>
          </a:p>
          <a:p>
            <a:pPr algn="ctr" eaLnBrk="1" hangingPunct="1">
              <a:lnSpc>
                <a:spcPct val="80000"/>
              </a:lnSpc>
            </a:pP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r>
              <a:rPr lang="ru-RU" sz="3600" dirty="0">
                <a:latin typeface="Bookman Old Style" pitchFamily="18" charset="0"/>
              </a:rPr>
              <a:t>Обзор спринта</a:t>
            </a: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endParaRPr lang="ru-RU" sz="2000" dirty="0">
              <a:latin typeface="Cambria" pitchFamily="18" charset="0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857651" y="5229225"/>
            <a:ext cx="11881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Bookman Old Style" pitchFamily="18" charset="0"/>
              </a:rPr>
              <a:t>26</a:t>
            </a:r>
            <a:r>
              <a:rPr lang="en-US" dirty="0" smtClean="0">
                <a:latin typeface="Bookman Old Style" pitchFamily="18" charset="0"/>
              </a:rPr>
              <a:t>.10.2</a:t>
            </a:r>
            <a:r>
              <a:rPr lang="ru-RU" dirty="0">
                <a:latin typeface="Bookman Old Style" pitchFamily="18" charset="0"/>
              </a:rPr>
              <a:t>2</a:t>
            </a:r>
            <a:endParaRPr lang="ru-RU" dirty="0">
              <a:latin typeface="Cambria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="" xmlns:a16="http://schemas.microsoft.com/office/drawing/2014/main" id="{E9F5D1E9-A17D-44E0-AF73-693C70AAB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8058" y="6093296"/>
            <a:ext cx="1996786" cy="53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42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Hi-Z Occlusion Culling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/>
              <a:t>Barczak</a:t>
            </a:r>
            <a:r>
              <a:rPr lang="en-US" dirty="0"/>
              <a:t> J., </a:t>
            </a:r>
            <a:r>
              <a:rPr lang="en-US" dirty="0" err="1"/>
              <a:t>Tatarchuk</a:t>
            </a:r>
            <a:r>
              <a:rPr lang="en-US" dirty="0"/>
              <a:t> N., Oat C. GPU-based scene management for rendering large crowds //ACM SIGGRAPH Asia Sketches. – 2008. – </a:t>
            </a:r>
            <a:r>
              <a:rPr lang="ru-RU" dirty="0"/>
              <a:t>Т. 2. – №. </a:t>
            </a:r>
            <a:r>
              <a:rPr lang="ru-RU" dirty="0" smtClean="0"/>
              <a:t>2.</a:t>
            </a:r>
          </a:p>
          <a:p>
            <a:pPr lvl="1"/>
            <a:r>
              <a:rPr lang="ru-RU" sz="2000" dirty="0" smtClean="0"/>
              <a:t>Вокруг каждого объекта построим </a:t>
            </a:r>
            <a:r>
              <a:rPr lang="en-US" sz="2000" dirty="0" smtClean="0"/>
              <a:t>AABB (Model Space AABB)</a:t>
            </a:r>
          </a:p>
          <a:p>
            <a:pPr lvl="1"/>
            <a:r>
              <a:rPr lang="ru-RU" sz="2000" dirty="0" smtClean="0"/>
              <a:t>Применим матричные преобразования модели (перейдём в систему координат экрана)</a:t>
            </a:r>
          </a:p>
          <a:p>
            <a:pPr lvl="1"/>
            <a:r>
              <a:rPr lang="ru-RU" sz="2000" dirty="0" smtClean="0"/>
              <a:t>Построим </a:t>
            </a:r>
            <a:r>
              <a:rPr lang="en-US" sz="2000" dirty="0" smtClean="0"/>
              <a:t>AABB</a:t>
            </a:r>
            <a:r>
              <a:rPr lang="ru-RU" sz="2000" dirty="0" smtClean="0"/>
              <a:t> (</a:t>
            </a:r>
            <a:r>
              <a:rPr lang="en-US" sz="2000" dirty="0" smtClean="0"/>
              <a:t>Screen Space AABB) </a:t>
            </a:r>
            <a:r>
              <a:rPr lang="ru-RU" sz="2000" dirty="0" smtClean="0"/>
              <a:t>в системе координат экрана</a:t>
            </a:r>
            <a:endParaRPr lang="en-US" sz="2000" dirty="0" smtClean="0"/>
          </a:p>
          <a:p>
            <a:pPr lvl="1"/>
            <a:r>
              <a:rPr lang="ru-RU" sz="2000" dirty="0" smtClean="0"/>
              <a:t>По размеру </a:t>
            </a:r>
            <a:r>
              <a:rPr lang="en-US" sz="2000" dirty="0"/>
              <a:t>Screen Space </a:t>
            </a:r>
            <a:r>
              <a:rPr lang="en-US" sz="2000" dirty="0" smtClean="0"/>
              <a:t>AABB</a:t>
            </a:r>
            <a:r>
              <a:rPr lang="ru-RU" sz="2000" dirty="0" smtClean="0"/>
              <a:t> выберем правильный </a:t>
            </a:r>
            <a:r>
              <a:rPr lang="en-US" sz="2000" dirty="0" err="1" smtClean="0"/>
              <a:t>Mip</a:t>
            </a:r>
            <a:r>
              <a:rPr lang="en-US" sz="2000" dirty="0" smtClean="0"/>
              <a:t> </a:t>
            </a:r>
            <a:r>
              <a:rPr lang="ru-RU" sz="2000" dirty="0" smtClean="0"/>
              <a:t>из </a:t>
            </a:r>
            <a:r>
              <a:rPr lang="en-US" sz="2000" dirty="0" smtClean="0"/>
              <a:t>Hi-Z</a:t>
            </a:r>
            <a:r>
              <a:rPr lang="ru-RU" sz="2000" dirty="0" smtClean="0"/>
              <a:t> и проверим глубину.</a:t>
            </a:r>
            <a:endParaRPr lang="ru-RU" dirty="0" smtClean="0"/>
          </a:p>
          <a:p>
            <a:pPr lvl="1"/>
            <a:endParaRPr lang="en-US" dirty="0"/>
          </a:p>
        </p:txBody>
      </p:sp>
      <p:pic>
        <p:nvPicPr>
          <p:cNvPr id="3074" name="Picture 2" descr="Hierarchical-Z map based occlusion culling – RasterGri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3781200" y="4293096"/>
            <a:ext cx="1760820" cy="173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466594" y="6021288"/>
            <a:ext cx="2643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Принцип выбора</a:t>
            </a:r>
            <a:r>
              <a:rPr lang="en-US" dirty="0" smtClean="0"/>
              <a:t> </a:t>
            </a:r>
            <a:r>
              <a:rPr lang="en-US" dirty="0" err="1" smtClean="0"/>
              <a:t>Mip</a:t>
            </a:r>
            <a:r>
              <a:rPr lang="en-US" dirty="0" smtClean="0"/>
              <a:t>-</a:t>
            </a:r>
            <a:r>
              <a:rPr lang="ru-RU" dirty="0" smtClean="0"/>
              <a:t>а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719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работы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3698239" y="5784984"/>
            <a:ext cx="1754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Тестовая сцена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798" y="1340068"/>
            <a:ext cx="8201658" cy="43997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531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работы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1539878" y="5820706"/>
            <a:ext cx="6062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Визуализация с зафиксированной для </a:t>
            </a:r>
            <a:r>
              <a:rPr lang="en-US" dirty="0" smtClean="0"/>
              <a:t>Culling-</a:t>
            </a:r>
            <a:r>
              <a:rPr lang="ru-RU" dirty="0" smtClean="0"/>
              <a:t>а камерой</a:t>
            </a:r>
            <a:endParaRPr lang="ru-RU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2" y="1308368"/>
            <a:ext cx="8207035" cy="4402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965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Замеры производительности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40000 </a:t>
            </a:r>
            <a:r>
              <a:rPr lang="ru-RU" dirty="0" smtClean="0"/>
              <a:t>объектов</a:t>
            </a:r>
          </a:p>
          <a:p>
            <a:r>
              <a:rPr lang="en-US" dirty="0" smtClean="0"/>
              <a:t>GPU: </a:t>
            </a:r>
            <a:r>
              <a:rPr lang="en-US" dirty="0" err="1" smtClean="0"/>
              <a:t>nVidia</a:t>
            </a:r>
            <a:r>
              <a:rPr lang="en-US" dirty="0" smtClean="0"/>
              <a:t> GeForce GTX 1050</a:t>
            </a:r>
          </a:p>
          <a:p>
            <a:r>
              <a:rPr lang="en-US" dirty="0" smtClean="0"/>
              <a:t>CPU: Intel Core i5-7300HQ</a:t>
            </a:r>
            <a:endParaRPr lang="ru-RU" dirty="0" smtClean="0"/>
          </a:p>
          <a:p>
            <a:endParaRPr lang="ru-RU" dirty="0"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432388"/>
              </p:ext>
            </p:extLst>
          </p:nvPr>
        </p:nvGraphicFramePr>
        <p:xfrm>
          <a:off x="1619672" y="3573016"/>
          <a:ext cx="60960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Режим</a:t>
                      </a:r>
                      <a:r>
                        <a:rPr lang="ru-RU" baseline="0" dirty="0" smtClean="0"/>
                        <a:t> работы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Время</a:t>
                      </a:r>
                      <a:r>
                        <a:rPr lang="ru-RU" baseline="0" dirty="0" smtClean="0"/>
                        <a:t> </a:t>
                      </a:r>
                      <a:r>
                        <a:rPr lang="ru-RU" baseline="0" dirty="0" err="1" smtClean="0"/>
                        <a:t>отрисовки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Direct Render 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49.6ms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Indirect Render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49.</a:t>
                      </a:r>
                      <a:r>
                        <a:rPr lang="ru-RU" dirty="0" smtClean="0"/>
                        <a:t>4</a:t>
                      </a:r>
                      <a:r>
                        <a:rPr lang="en-US" dirty="0" err="1" smtClean="0"/>
                        <a:t>ms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Indirect Render + Hi-Z Culling 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27ms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595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7D93A4C-91DB-45E8-BE19-33FFAEC84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D4B17395-5EC1-4751-A714-83942BBB8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3CA5F27F-9BD5-4F9C-93FA-663DD728549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Реализовано</a:t>
            </a:r>
          </a:p>
          <a:p>
            <a:pPr lvl="1"/>
            <a:r>
              <a:rPr lang="en-US" dirty="0" smtClean="0"/>
              <a:t>Occlusion Culling</a:t>
            </a:r>
            <a:endParaRPr lang="ru-RU" dirty="0" smtClean="0"/>
          </a:p>
          <a:p>
            <a:pPr lvl="2"/>
            <a:r>
              <a:rPr lang="ru-RU" dirty="0" smtClean="0"/>
              <a:t>Генерация </a:t>
            </a:r>
            <a:r>
              <a:rPr lang="en-US" dirty="0" smtClean="0"/>
              <a:t>Hi-Z</a:t>
            </a:r>
          </a:p>
          <a:p>
            <a:pPr lvl="2"/>
            <a:r>
              <a:rPr lang="en-US" dirty="0"/>
              <a:t>Hi-Z Occlusion</a:t>
            </a:r>
            <a:r>
              <a:rPr lang="ru-RU" dirty="0" smtClean="0"/>
              <a:t> </a:t>
            </a:r>
            <a:r>
              <a:rPr lang="en-US" dirty="0" smtClean="0"/>
              <a:t>Culling</a:t>
            </a:r>
            <a:r>
              <a:rPr lang="ru-RU" smtClean="0"/>
              <a:t> на </a:t>
            </a:r>
            <a:r>
              <a:rPr lang="en-US" dirty="0" smtClean="0"/>
              <a:t>Compute </a:t>
            </a:r>
            <a:r>
              <a:rPr lang="en-US" dirty="0" err="1" smtClean="0"/>
              <a:t>Shader</a:t>
            </a:r>
            <a:endParaRPr lang="ru-RU" dirty="0" smtClean="0"/>
          </a:p>
          <a:p>
            <a:pPr lvl="1"/>
            <a:r>
              <a:rPr lang="ru-RU" dirty="0" smtClean="0"/>
              <a:t>Прочие изменения</a:t>
            </a:r>
            <a:endParaRPr lang="ru-RU" dirty="0" smtClean="0"/>
          </a:p>
          <a:p>
            <a:pPr lvl="2"/>
            <a:r>
              <a:rPr lang="en-US" dirty="0" smtClean="0"/>
              <a:t>Frustum</a:t>
            </a:r>
            <a:r>
              <a:rPr lang="ru-RU" dirty="0" smtClean="0"/>
              <a:t> </a:t>
            </a:r>
            <a:r>
              <a:rPr lang="en-US" dirty="0" smtClean="0"/>
              <a:t>Culling </a:t>
            </a:r>
            <a:r>
              <a:rPr lang="ru-RU" dirty="0" smtClean="0"/>
              <a:t>на </a:t>
            </a:r>
            <a:r>
              <a:rPr lang="en-US" dirty="0" smtClean="0"/>
              <a:t>CPU</a:t>
            </a:r>
            <a:endParaRPr lang="ru-RU" dirty="0" smtClean="0"/>
          </a:p>
          <a:p>
            <a:pPr lvl="2"/>
            <a:r>
              <a:rPr lang="ru-RU" dirty="0" smtClean="0"/>
              <a:t>Исправление ошибок в модуле матричной математике</a:t>
            </a:r>
          </a:p>
          <a:p>
            <a:pPr lvl="2"/>
            <a:r>
              <a:rPr lang="ru-RU" dirty="0" smtClean="0"/>
              <a:t>Общее исправление ошибок</a:t>
            </a:r>
          </a:p>
          <a:p>
            <a:r>
              <a:rPr lang="ru-RU" dirty="0" smtClean="0"/>
              <a:t>План </a:t>
            </a:r>
            <a:r>
              <a:rPr lang="ru-RU" dirty="0" smtClean="0"/>
              <a:t>на следующую неделю</a:t>
            </a:r>
          </a:p>
          <a:p>
            <a:pPr lvl="1"/>
            <a:r>
              <a:rPr lang="ru-RU" dirty="0" smtClean="0"/>
              <a:t>Поискать </a:t>
            </a:r>
            <a:r>
              <a:rPr lang="ru-RU" dirty="0" smtClean="0"/>
              <a:t>ещё моделей для примеров</a:t>
            </a:r>
            <a:endParaRPr lang="en-US" dirty="0" smtClean="0"/>
          </a:p>
          <a:p>
            <a:pPr lvl="1"/>
            <a:endParaRPr lang="ru-RU" dirty="0"/>
          </a:p>
          <a:p>
            <a:pPr lvl="1"/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835735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4A7B08D-E885-4B41-9938-D36428515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41BE0910-0F57-401D-AA81-6B7713CD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>
            <a:normAutofit/>
          </a:bodyPr>
          <a:lstStyle/>
          <a:p>
            <a:r>
              <a:rPr lang="ru-RU" dirty="0" smtClean="0"/>
              <a:t>Уменьшить зависимость скорости </a:t>
            </a:r>
            <a:r>
              <a:rPr lang="ru-RU" dirty="0" err="1" smtClean="0"/>
              <a:t>отрисовки</a:t>
            </a:r>
            <a:r>
              <a:rPr lang="ru-RU" dirty="0" smtClean="0"/>
              <a:t> трехмерных сцен от производительности центрального процессора</a:t>
            </a:r>
            <a:endParaRPr lang="en-US" dirty="0" smtClean="0"/>
          </a:p>
          <a:p>
            <a:pPr lvl="1"/>
            <a:r>
              <a:rPr lang="ru-RU" dirty="0" smtClean="0"/>
              <a:t>Предложить архитектуру графического конвейера использующего константное количество вызовов </a:t>
            </a:r>
            <a:r>
              <a:rPr lang="ru-RU" dirty="0" err="1" smtClean="0"/>
              <a:t>отрисовки</a:t>
            </a:r>
            <a:r>
              <a:rPr lang="ru-RU" dirty="0"/>
              <a:t> </a:t>
            </a:r>
            <a:r>
              <a:rPr lang="ru-RU" dirty="0" smtClean="0"/>
              <a:t>относительно количества объектов сцены</a:t>
            </a:r>
          </a:p>
          <a:p>
            <a:pPr lvl="1"/>
            <a:r>
              <a:rPr lang="ru-RU" dirty="0" smtClean="0"/>
              <a:t>Оценить производительность предложенного конвейера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42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7D93A4C-91DB-45E8-BE19-33FFAEC84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задачи на спринт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D4B17395-5EC1-4751-A714-83942BBB8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3CA5F27F-9BD5-4F9C-93FA-663DD728549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Подумать</a:t>
            </a:r>
            <a:r>
              <a:rPr lang="en-US" dirty="0"/>
              <a:t>/</a:t>
            </a:r>
            <a:r>
              <a:rPr lang="ru-RU" dirty="0"/>
              <a:t>почитать про </a:t>
            </a:r>
            <a:r>
              <a:rPr lang="en-US" dirty="0"/>
              <a:t>Culling</a:t>
            </a:r>
            <a:endParaRPr lang="ru-RU" dirty="0"/>
          </a:p>
          <a:p>
            <a:r>
              <a:rPr lang="ru-RU" dirty="0"/>
              <a:t>Поискать ещё моделей для </a:t>
            </a:r>
            <a:r>
              <a:rPr lang="ru-RU" dirty="0" smtClean="0"/>
              <a:t>примеров</a:t>
            </a:r>
            <a:endParaRPr lang="ru-RU" dirty="0"/>
          </a:p>
          <a:p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252602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Виды </a:t>
            </a:r>
            <a:r>
              <a:rPr lang="en-US" dirty="0" smtClean="0"/>
              <a:t>Culling-a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5" name="Picture 2_0"/>
          <p:cNvPicPr/>
          <p:nvPr/>
        </p:nvPicPr>
        <p:blipFill>
          <a:blip r:embed="rId2"/>
          <a:stretch/>
        </p:blipFill>
        <p:spPr>
          <a:xfrm>
            <a:off x="1456920" y="1340768"/>
            <a:ext cx="6103080" cy="4278600"/>
          </a:xfrm>
          <a:prstGeom prst="rect">
            <a:avLst/>
          </a:prstGeom>
          <a:ln w="0">
            <a:noFill/>
          </a:ln>
        </p:spPr>
      </p:pic>
      <p:sp>
        <p:nvSpPr>
          <p:cNvPr id="6" name="CustomShape 3"/>
          <p:cNvSpPr/>
          <p:nvPr/>
        </p:nvSpPr>
        <p:spPr>
          <a:xfrm>
            <a:off x="2881800" y="5762062"/>
            <a:ext cx="323820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 dirty="0">
                <a:solidFill>
                  <a:srgbClr val="000000"/>
                </a:solidFill>
                <a:latin typeface="Cambria"/>
              </a:rPr>
              <a:t>Примеры всех видов </a:t>
            </a:r>
            <a:r>
              <a:rPr lang="ru-RU" sz="1800" b="0" strike="noStrike" spc="-1" dirty="0" err="1">
                <a:solidFill>
                  <a:srgbClr val="000000"/>
                </a:solidFill>
                <a:latin typeface="Cambria"/>
              </a:rPr>
              <a:t>Culling</a:t>
            </a:r>
            <a:r>
              <a:rPr lang="ru-RU" sz="1800" b="0" strike="noStrike" spc="-1" dirty="0">
                <a:solidFill>
                  <a:srgbClr val="000000"/>
                </a:solidFill>
                <a:latin typeface="Cambria"/>
              </a:rPr>
              <a:t>-а</a:t>
            </a:r>
            <a:endParaRPr lang="ru-RU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843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Примеры ситуаций разных видов </a:t>
            </a:r>
            <a:r>
              <a:rPr lang="en-US" dirty="0" smtClean="0"/>
              <a:t>Culling-</a:t>
            </a:r>
            <a:r>
              <a:rPr lang="ru-RU" dirty="0" smtClean="0"/>
              <a:t>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/>
          <p:cNvPicPr/>
          <p:nvPr/>
        </p:nvPicPr>
        <p:blipFill>
          <a:blip r:embed="rId2"/>
          <a:stretch/>
        </p:blipFill>
        <p:spPr>
          <a:xfrm>
            <a:off x="79560" y="2051707"/>
            <a:ext cx="4672440" cy="2610000"/>
          </a:xfrm>
          <a:prstGeom prst="rect">
            <a:avLst/>
          </a:prstGeom>
          <a:ln w="0">
            <a:noFill/>
          </a:ln>
        </p:spPr>
      </p:pic>
      <p:sp>
        <p:nvSpPr>
          <p:cNvPr id="6" name="CustomShape 3"/>
          <p:cNvSpPr/>
          <p:nvPr/>
        </p:nvSpPr>
        <p:spPr>
          <a:xfrm>
            <a:off x="828017" y="4869160"/>
            <a:ext cx="3175526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ru-RU" spc="-1" dirty="0">
                <a:solidFill>
                  <a:srgbClr val="000000"/>
                </a:solidFill>
              </a:rPr>
              <a:t>Пример где </a:t>
            </a:r>
            <a:r>
              <a:rPr lang="ru-RU" spc="-1" dirty="0" err="1">
                <a:solidFill>
                  <a:srgbClr val="000000"/>
                </a:solidFill>
              </a:rPr>
              <a:t>Occlusion</a:t>
            </a:r>
            <a:r>
              <a:rPr lang="ru-RU" spc="-1" dirty="0">
                <a:solidFill>
                  <a:srgbClr val="000000"/>
                </a:solidFill>
              </a:rPr>
              <a:t> </a:t>
            </a:r>
            <a:r>
              <a:rPr lang="ru-RU" spc="-1" dirty="0" err="1">
                <a:solidFill>
                  <a:srgbClr val="000000"/>
                </a:solidFill>
              </a:rPr>
              <a:t>Culling</a:t>
            </a:r>
            <a:r>
              <a:rPr lang="ru-RU" spc="-1" dirty="0">
                <a:solidFill>
                  <a:srgbClr val="000000"/>
                </a:solidFill>
              </a:rPr>
              <a:t> </a:t>
            </a:r>
            <a:endParaRPr lang="ru-RU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pc="-1" dirty="0">
                <a:solidFill>
                  <a:srgbClr val="000000"/>
                </a:solidFill>
              </a:rPr>
              <a:t>практически бесполезен</a:t>
            </a:r>
            <a:endParaRPr lang="ru-RU" spc="-1" dirty="0">
              <a:latin typeface="Arial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3"/>
          <a:stretch/>
        </p:blipFill>
        <p:spPr>
          <a:xfrm>
            <a:off x="5016627" y="2051707"/>
            <a:ext cx="3952440" cy="2610000"/>
          </a:xfrm>
          <a:prstGeom prst="rect">
            <a:avLst/>
          </a:prstGeom>
          <a:ln w="0">
            <a:noFill/>
          </a:ln>
        </p:spPr>
      </p:pic>
      <p:sp>
        <p:nvSpPr>
          <p:cNvPr id="9" name="CustomShape 3"/>
          <p:cNvSpPr/>
          <p:nvPr/>
        </p:nvSpPr>
        <p:spPr>
          <a:xfrm>
            <a:off x="5082528" y="4869160"/>
            <a:ext cx="387396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 dirty="0">
                <a:solidFill>
                  <a:srgbClr val="000000"/>
                </a:solidFill>
                <a:latin typeface="Cambria"/>
              </a:rPr>
              <a:t>Пример где хорошо будет работать </a:t>
            </a:r>
            <a:endParaRPr lang="ru-RU" sz="1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1800" b="0" strike="noStrike" spc="-1" dirty="0" err="1">
                <a:solidFill>
                  <a:srgbClr val="000000"/>
                </a:solidFill>
                <a:latin typeface="Cambria"/>
              </a:rPr>
              <a:t>Portal</a:t>
            </a:r>
            <a:r>
              <a:rPr lang="ru-RU" sz="1800" b="0" strike="noStrike" spc="-1" dirty="0">
                <a:solidFill>
                  <a:srgbClr val="000000"/>
                </a:solidFill>
                <a:latin typeface="Cambria"/>
              </a:rPr>
              <a:t> </a:t>
            </a:r>
            <a:r>
              <a:rPr lang="ru-RU" sz="1800" b="0" strike="noStrike" spc="-1" dirty="0" err="1">
                <a:solidFill>
                  <a:srgbClr val="000000"/>
                </a:solidFill>
                <a:latin typeface="Cambria"/>
              </a:rPr>
              <a:t>Culling</a:t>
            </a:r>
            <a:endParaRPr lang="ru-RU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301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ситуаций разных видов </a:t>
            </a:r>
            <a:r>
              <a:rPr lang="en-US" dirty="0"/>
              <a:t>Culling-</a:t>
            </a:r>
            <a:r>
              <a:rPr lang="ru-RU" dirty="0"/>
              <a:t>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5" name="AutoShape 2" descr="Berry Game Review: Yakuza Like a Dragon - The Juniper Park Civic Associ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Berry Game Review: Yakuza Like a Dragon - The Juniper Park Civic Associati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6" descr="Berry Game Review: Yakuza Like a Dragon - The Juniper Park Civic Associatio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8" descr="Berry Game Review: Yakuza Like a Dragon - The Juniper Park Civic Associatio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12776"/>
            <a:ext cx="7058686" cy="3970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CustomShape 3"/>
          <p:cNvSpPr/>
          <p:nvPr/>
        </p:nvSpPr>
        <p:spPr>
          <a:xfrm>
            <a:off x="1945802" y="5514037"/>
            <a:ext cx="5398314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ru-RU" spc="-1" dirty="0">
                <a:solidFill>
                  <a:srgbClr val="000000"/>
                </a:solidFill>
              </a:rPr>
              <a:t>Пример где </a:t>
            </a:r>
            <a:r>
              <a:rPr lang="ru-RU" spc="-1" dirty="0" err="1">
                <a:solidFill>
                  <a:srgbClr val="000000"/>
                </a:solidFill>
              </a:rPr>
              <a:t>Occlusion</a:t>
            </a:r>
            <a:r>
              <a:rPr lang="ru-RU" spc="-1" dirty="0">
                <a:solidFill>
                  <a:srgbClr val="000000"/>
                </a:solidFill>
              </a:rPr>
              <a:t> </a:t>
            </a:r>
            <a:r>
              <a:rPr lang="ru-RU" spc="-1" dirty="0" err="1" smtClean="0">
                <a:solidFill>
                  <a:srgbClr val="000000"/>
                </a:solidFill>
              </a:rPr>
              <a:t>Culling</a:t>
            </a:r>
            <a:r>
              <a:rPr lang="ru-RU" spc="-1" dirty="0" smtClean="0">
                <a:solidFill>
                  <a:srgbClr val="000000"/>
                </a:solidFill>
              </a:rPr>
              <a:t> оказывается полезен</a:t>
            </a:r>
            <a:endParaRPr lang="ru-RU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9158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Frustum Culling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/>
              <a:t>Assarsson</a:t>
            </a:r>
            <a:r>
              <a:rPr lang="en-US" dirty="0"/>
              <a:t> U., Moller T. Optimized view frustum culling algorithms for bounding boxes //Journal of graphics tools. – 2000. – Т. 5. – №. 1. – С. 9-22</a:t>
            </a:r>
            <a:r>
              <a:rPr lang="en-US" dirty="0" smtClean="0"/>
              <a:t>.</a:t>
            </a:r>
          </a:p>
          <a:p>
            <a:pPr lvl="1"/>
            <a:r>
              <a:rPr lang="ru-RU" dirty="0" smtClean="0"/>
              <a:t>Окружим все объекты </a:t>
            </a:r>
            <a:r>
              <a:rPr lang="en-US" dirty="0" smtClean="0"/>
              <a:t>AABB</a:t>
            </a:r>
          </a:p>
          <a:p>
            <a:pPr lvl="1"/>
            <a:r>
              <a:rPr lang="ru-RU" dirty="0" smtClean="0"/>
              <a:t>Проверим их пересечения с </a:t>
            </a:r>
            <a:r>
              <a:rPr lang="en-US" dirty="0" smtClean="0"/>
              <a:t>Frustum</a:t>
            </a:r>
          </a:p>
          <a:p>
            <a:pPr lvl="1"/>
            <a:r>
              <a:rPr lang="ru-RU" dirty="0" smtClean="0"/>
              <a:t>Если не пересекается – не рисуем</a:t>
            </a:r>
            <a:endParaRPr lang="ru-RU" dirty="0"/>
          </a:p>
        </p:txBody>
      </p:sp>
      <p:sp>
        <p:nvSpPr>
          <p:cNvPr id="5" name="AutoShape 2" descr="CSE 167: Introduction to Computer Graphics Lecture #10: View Frustum Culli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3717032"/>
            <a:ext cx="3384376" cy="2548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463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pc="-1" dirty="0">
                <a:solidFill>
                  <a:srgbClr val="464653"/>
                </a:solidFill>
              </a:rPr>
              <a:t>Occlusion </a:t>
            </a:r>
            <a:r>
              <a:rPr lang="ru-RU" spc="-1" dirty="0" smtClean="0">
                <a:solidFill>
                  <a:srgbClr val="464653"/>
                </a:solidFill>
              </a:rPr>
              <a:t>С</a:t>
            </a:r>
            <a:r>
              <a:rPr lang="en-US" spc="-1" dirty="0" err="1" smtClean="0">
                <a:solidFill>
                  <a:srgbClr val="464653"/>
                </a:solidFill>
              </a:rPr>
              <a:t>ulling</a:t>
            </a:r>
            <a:endParaRPr lang="ru-RU" spc="-1" dirty="0">
              <a:solidFill>
                <a:srgbClr val="464653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Sekulic</a:t>
            </a:r>
            <a:r>
              <a:rPr lang="en-US" dirty="0"/>
              <a:t> D. GPU Gems, chapter </a:t>
            </a:r>
            <a:r>
              <a:rPr lang="en-US" dirty="0" err="1"/>
              <a:t>Chapter</a:t>
            </a:r>
            <a:r>
              <a:rPr lang="en-US" dirty="0"/>
              <a:t> 29. Efficient Occlusion Culling. – 2004.</a:t>
            </a:r>
          </a:p>
          <a:p>
            <a:pPr lvl="1"/>
            <a:r>
              <a:rPr lang="ru-RU" dirty="0"/>
              <a:t>Алгоритм </a:t>
            </a:r>
          </a:p>
          <a:p>
            <a:pPr lvl="2"/>
            <a:r>
              <a:rPr lang="ru-RU" dirty="0"/>
              <a:t>Получить </a:t>
            </a:r>
            <a:r>
              <a:rPr lang="en-US" dirty="0" err="1"/>
              <a:t>DepthBuffer</a:t>
            </a:r>
            <a:endParaRPr lang="en-US" dirty="0"/>
          </a:p>
          <a:p>
            <a:pPr lvl="2"/>
            <a:r>
              <a:rPr lang="ru-RU" dirty="0"/>
              <a:t>Выключить запись в </a:t>
            </a:r>
            <a:r>
              <a:rPr lang="en-US" dirty="0" err="1"/>
              <a:t>DepthBuffer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/>
              <a:t>RenderTarget</a:t>
            </a:r>
            <a:endParaRPr lang="en-US" dirty="0"/>
          </a:p>
          <a:p>
            <a:pPr lvl="2"/>
            <a:r>
              <a:rPr lang="ru-RU" dirty="0"/>
              <a:t>Создать </a:t>
            </a:r>
            <a:r>
              <a:rPr lang="en-US" dirty="0"/>
              <a:t>Occlusion Query</a:t>
            </a:r>
          </a:p>
          <a:p>
            <a:pPr lvl="2"/>
            <a:r>
              <a:rPr lang="ru-RU" dirty="0" err="1"/>
              <a:t>Отрисовать</a:t>
            </a:r>
            <a:r>
              <a:rPr lang="ru-RU" dirty="0"/>
              <a:t> </a:t>
            </a:r>
            <a:r>
              <a:rPr lang="ru-RU" dirty="0" smtClean="0"/>
              <a:t>объект</a:t>
            </a:r>
          </a:p>
          <a:p>
            <a:pPr lvl="2"/>
            <a:r>
              <a:rPr lang="ru-RU" dirty="0" smtClean="0"/>
              <a:t>Включить </a:t>
            </a:r>
            <a:r>
              <a:rPr lang="ru-RU" dirty="0"/>
              <a:t>запись в </a:t>
            </a:r>
            <a:r>
              <a:rPr lang="en-US" dirty="0" err="1"/>
              <a:t>DepthBuffer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 smtClean="0"/>
              <a:t>RenderTarget</a:t>
            </a:r>
            <a:endParaRPr lang="ru-RU" dirty="0"/>
          </a:p>
          <a:p>
            <a:pPr lvl="2"/>
            <a:r>
              <a:rPr lang="ru-RU" dirty="0"/>
              <a:t>Получить результат из </a:t>
            </a:r>
            <a:r>
              <a:rPr lang="en-US" dirty="0"/>
              <a:t>Occlusion Query</a:t>
            </a:r>
          </a:p>
          <a:p>
            <a:pPr lvl="2"/>
            <a:r>
              <a:rPr lang="ru-RU" dirty="0"/>
              <a:t>Если количество пикселей больше 0 — рисуем</a:t>
            </a:r>
          </a:p>
          <a:p>
            <a:r>
              <a:rPr lang="ru-RU" dirty="0"/>
              <a:t>Как получить </a:t>
            </a:r>
            <a:r>
              <a:rPr lang="en-US" dirty="0" err="1"/>
              <a:t>DepthBuffer</a:t>
            </a:r>
            <a:r>
              <a:rPr lang="en-US" dirty="0"/>
              <a:t>?</a:t>
            </a:r>
          </a:p>
          <a:p>
            <a:r>
              <a:rPr lang="ru-RU" dirty="0"/>
              <a:t>Сколько </a:t>
            </a:r>
            <a:r>
              <a:rPr lang="ru-RU" dirty="0" err="1"/>
              <a:t>отрисовок</a:t>
            </a:r>
            <a:r>
              <a:rPr lang="ru-RU" dirty="0"/>
              <a:t> объектов мы обязаны сделать?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577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Depth</a:t>
            </a:r>
            <a:r>
              <a:rPr lang="ru-RU" dirty="0" smtClean="0"/>
              <a:t> (</a:t>
            </a:r>
            <a:r>
              <a:rPr lang="en-US" dirty="0" smtClean="0"/>
              <a:t>Hi-Z) 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Greene N., </a:t>
            </a:r>
            <a:r>
              <a:rPr lang="en-US" dirty="0" err="1"/>
              <a:t>Kass</a:t>
            </a:r>
            <a:r>
              <a:rPr lang="en-US" dirty="0"/>
              <a:t> M., Miller G. Hierarchical Z-buffer visibility //Proceedings of the 20th annual conference on Computer graphics and interactive techniques. – 1993. – С. 231-238</a:t>
            </a:r>
            <a:endParaRPr lang="en-US" dirty="0" smtClean="0"/>
          </a:p>
          <a:p>
            <a:pPr lvl="1"/>
            <a:r>
              <a:rPr lang="ru-RU" dirty="0" smtClean="0"/>
              <a:t>Текстура содержащая </a:t>
            </a:r>
            <a:r>
              <a:rPr lang="en-US" dirty="0" err="1" smtClean="0"/>
              <a:t>DepthBuffer</a:t>
            </a:r>
            <a:r>
              <a:rPr lang="en-US" dirty="0" smtClean="0"/>
              <a:t>, </a:t>
            </a:r>
            <a:r>
              <a:rPr lang="ru-RU" dirty="0" smtClean="0"/>
              <a:t>но с несколькими </a:t>
            </a:r>
            <a:r>
              <a:rPr lang="en-US" dirty="0" err="1" smtClean="0"/>
              <a:t>Mip</a:t>
            </a:r>
            <a:r>
              <a:rPr lang="en-US" dirty="0" smtClean="0"/>
              <a:t>-</a:t>
            </a:r>
            <a:r>
              <a:rPr lang="ru-RU" dirty="0" err="1" smtClean="0"/>
              <a:t>ами</a:t>
            </a:r>
            <a:endParaRPr lang="en-US" dirty="0"/>
          </a:p>
          <a:p>
            <a:pPr lvl="1"/>
            <a:r>
              <a:rPr lang="ru-RU" dirty="0" smtClean="0"/>
              <a:t>При подсчёте следующего </a:t>
            </a:r>
            <a:r>
              <a:rPr lang="en-US" dirty="0" err="1" smtClean="0"/>
              <a:t>Mip</a:t>
            </a:r>
            <a:r>
              <a:rPr lang="en-US" dirty="0" smtClean="0"/>
              <a:t>-</a:t>
            </a:r>
            <a:r>
              <a:rPr lang="ru-RU" dirty="0" smtClean="0"/>
              <a:t>а мы считаем не среднее а максимальное из интересующих нас пикселей</a:t>
            </a:r>
            <a:endParaRPr lang="ru-RU" dirty="0"/>
          </a:p>
        </p:txBody>
      </p:sp>
      <p:pic>
        <p:nvPicPr>
          <p:cNvPr id="2050" name="Picture 2" descr="Hierarchical Depth Buffers - Mike Turitzi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4456480"/>
            <a:ext cx="3960440" cy="1488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stomShape 3"/>
          <p:cNvSpPr/>
          <p:nvPr/>
        </p:nvSpPr>
        <p:spPr>
          <a:xfrm>
            <a:off x="1451123" y="5886403"/>
            <a:ext cx="602573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ru-RU" spc="-1" dirty="0" smtClean="0">
                <a:solidFill>
                  <a:srgbClr val="000000"/>
                </a:solidFill>
              </a:rPr>
              <a:t>Несколько уровней из одной </a:t>
            </a:r>
            <a:r>
              <a:rPr lang="en-US" spc="-1" dirty="0" err="1" smtClean="0">
                <a:solidFill>
                  <a:srgbClr val="000000"/>
                </a:solidFill>
              </a:rPr>
              <a:t>Hirarchical</a:t>
            </a:r>
            <a:r>
              <a:rPr lang="en-US" spc="-1" dirty="0" smtClean="0">
                <a:solidFill>
                  <a:srgbClr val="000000"/>
                </a:solidFill>
              </a:rPr>
              <a:t> Depth </a:t>
            </a:r>
            <a:r>
              <a:rPr lang="ru-RU" spc="-1" dirty="0" smtClean="0">
                <a:solidFill>
                  <a:srgbClr val="000000"/>
                </a:solidFill>
              </a:rPr>
              <a:t>текстуры</a:t>
            </a:r>
            <a:endParaRPr lang="ru-RU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610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чальная">
  <a:themeElements>
    <a:clrScheme name="Начальная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Стандартная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чальная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137986</TotalTime>
  <Words>471</Words>
  <Application>Microsoft Office PowerPoint</Application>
  <PresentationFormat>Экран (4:3)</PresentationFormat>
  <Paragraphs>93</Paragraphs>
  <Slides>14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Начальная</vt:lpstr>
      <vt:lpstr>Исполнитель: Парусов В.А. Руководитель: Васильев А.А.</vt:lpstr>
      <vt:lpstr>Постановка задачи</vt:lpstr>
      <vt:lpstr>Постановка задачи на спринт</vt:lpstr>
      <vt:lpstr>Виды Culling-a</vt:lpstr>
      <vt:lpstr>Примеры ситуаций разных видов Culling-а</vt:lpstr>
      <vt:lpstr>Примеры ситуаций разных видов Culling-а</vt:lpstr>
      <vt:lpstr>Frustum Culling</vt:lpstr>
      <vt:lpstr>Occlusion Сulling</vt:lpstr>
      <vt:lpstr>Hierarchical Depth (Hi-Z) </vt:lpstr>
      <vt:lpstr>Hi-Z Occlusion Culling</vt:lpstr>
      <vt:lpstr>Пример работы</vt:lpstr>
      <vt:lpstr>Пример работы</vt:lpstr>
      <vt:lpstr>Замеры производительности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</dc:title>
  <dc:creator>vyacheslav.chukanov</dc:creator>
  <cp:lastModifiedBy>Sairsey</cp:lastModifiedBy>
  <cp:revision>1233</cp:revision>
  <dcterms:created xsi:type="dcterms:W3CDTF">2012-06-29T11:30:28Z</dcterms:created>
  <dcterms:modified xsi:type="dcterms:W3CDTF">2022-10-26T21:40:08Z</dcterms:modified>
</cp:coreProperties>
</file>